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Libre Baskerville Bold" charset="1" panose="02000000000000000000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99410" y="4519528"/>
            <a:ext cx="16489180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38225" y="4738317"/>
            <a:ext cx="17281118" cy="101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b="true" sz="2859" spc="6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TOOL FOR MASKING PERSONAL INFORMATION</a:t>
            </a:r>
          </a:p>
          <a:p>
            <a:pPr algn="l">
              <a:lnSpc>
                <a:spcPts val="400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73287" y="3118971"/>
            <a:ext cx="16787526" cy="139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6"/>
              </a:lnSpc>
            </a:pPr>
            <a:r>
              <a:rPr lang="en-US" sz="11260" spc="56" b="true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Automated Redaction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750" y="7594083"/>
            <a:ext cx="8939252" cy="174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4"/>
              </a:lnSpc>
            </a:pPr>
            <a:r>
              <a:rPr lang="en-US" sz="3069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MENTOR </a:t>
            </a:r>
            <a:r>
              <a:rPr lang="en-US" sz="306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4604"/>
              </a:lnSpc>
            </a:pPr>
            <a:r>
              <a:rPr lang="en-US" sz="30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 SHILPA CHOUDHARY</a:t>
            </a:r>
          </a:p>
          <a:p>
            <a:pPr algn="l">
              <a:lnSpc>
                <a:spcPts val="460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72815" y="6620423"/>
            <a:ext cx="3987998" cy="309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3"/>
              </a:lnSpc>
            </a:pPr>
            <a:r>
              <a:rPr lang="en-US" sz="2586" spc="12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BY G291</a:t>
            </a:r>
          </a:p>
          <a:p>
            <a:pPr algn="l">
              <a:lnSpc>
                <a:spcPts val="2353"/>
              </a:lnSpc>
            </a:pPr>
          </a:p>
          <a:p>
            <a:pPr algn="l">
              <a:lnSpc>
                <a:spcPts val="3303"/>
              </a:lnSpc>
            </a:pPr>
            <a:r>
              <a:rPr lang="en-US" sz="2686" spc="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Meghana Jakku</a:t>
            </a:r>
          </a:p>
          <a:p>
            <a:pPr algn="l">
              <a:lnSpc>
                <a:spcPts val="3303"/>
              </a:lnSpc>
            </a:pPr>
            <a:r>
              <a:rPr lang="en-US" sz="2686" spc="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Bandaru Somi</a:t>
            </a:r>
          </a:p>
          <a:p>
            <a:pPr algn="l">
              <a:lnSpc>
                <a:spcPts val="3303"/>
              </a:lnSpc>
            </a:pPr>
            <a:r>
              <a:rPr lang="en-US" sz="2686" spc="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B. Ruchira Reddy</a:t>
            </a:r>
          </a:p>
          <a:p>
            <a:pPr algn="l">
              <a:lnSpc>
                <a:spcPts val="3303"/>
              </a:lnSpc>
            </a:pPr>
            <a:r>
              <a:rPr lang="en-US" sz="2686" spc="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B. Mounika</a:t>
            </a:r>
          </a:p>
          <a:p>
            <a:pPr algn="l">
              <a:lnSpc>
                <a:spcPts val="3303"/>
              </a:lnSpc>
            </a:pPr>
            <a:r>
              <a:rPr lang="en-US" sz="2686" spc="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Chinmayi Thumma</a:t>
            </a:r>
          </a:p>
          <a:p>
            <a:pPr algn="l">
              <a:lnSpc>
                <a:spcPts val="3303"/>
              </a:lnSpc>
            </a:pPr>
            <a:r>
              <a:rPr lang="en-US" sz="2686" spc="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Manaswini .K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0463" y="5461820"/>
            <a:ext cx="9854857" cy="4421618"/>
          </a:xfrm>
          <a:custGeom>
            <a:avLst/>
            <a:gdLst/>
            <a:ahLst/>
            <a:cxnLst/>
            <a:rect r="r" b="b" t="t" l="l"/>
            <a:pathLst>
              <a:path h="4421618" w="9854857">
                <a:moveTo>
                  <a:pt x="0" y="0"/>
                </a:moveTo>
                <a:lnTo>
                  <a:pt x="9854857" y="0"/>
                </a:lnTo>
                <a:lnTo>
                  <a:pt x="9854857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6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952" y="707756"/>
            <a:ext cx="9935964" cy="4435744"/>
          </a:xfrm>
          <a:custGeom>
            <a:avLst/>
            <a:gdLst/>
            <a:ahLst/>
            <a:cxnLst/>
            <a:rect r="r" b="b" t="t" l="l"/>
            <a:pathLst>
              <a:path h="4435744" w="9935964">
                <a:moveTo>
                  <a:pt x="0" y="0"/>
                </a:moveTo>
                <a:lnTo>
                  <a:pt x="9935963" y="0"/>
                </a:lnTo>
                <a:lnTo>
                  <a:pt x="9935963" y="4435744"/>
                </a:lnTo>
                <a:lnTo>
                  <a:pt x="0" y="4435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7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96079">
            <a:off x="10768334" y="1006622"/>
            <a:ext cx="1505884" cy="2330188"/>
          </a:xfrm>
          <a:custGeom>
            <a:avLst/>
            <a:gdLst/>
            <a:ahLst/>
            <a:cxnLst/>
            <a:rect r="r" b="b" t="t" l="l"/>
            <a:pathLst>
              <a:path h="2330188" w="1505884">
                <a:moveTo>
                  <a:pt x="0" y="0"/>
                </a:moveTo>
                <a:lnTo>
                  <a:pt x="1505884" y="0"/>
                </a:lnTo>
                <a:lnTo>
                  <a:pt x="1505884" y="2330188"/>
                </a:lnTo>
                <a:lnTo>
                  <a:pt x="0" y="23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5934" y="8462924"/>
            <a:ext cx="5820966" cy="7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  <a:spcBef>
                <a:spcPct val="0"/>
              </a:spcBef>
            </a:pPr>
            <a:r>
              <a:rPr lang="en-US" b="true" sz="4685" spc="23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generated fake csv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464395">
            <a:off x="5955779" y="6318286"/>
            <a:ext cx="1505884" cy="2330188"/>
          </a:xfrm>
          <a:custGeom>
            <a:avLst/>
            <a:gdLst/>
            <a:ahLst/>
            <a:cxnLst/>
            <a:rect r="r" b="b" t="t" l="l"/>
            <a:pathLst>
              <a:path h="2330188" w="1505884">
                <a:moveTo>
                  <a:pt x="0" y="0"/>
                </a:moveTo>
                <a:lnTo>
                  <a:pt x="1505884" y="0"/>
                </a:lnTo>
                <a:lnTo>
                  <a:pt x="1505884" y="2330188"/>
                </a:lnTo>
                <a:lnTo>
                  <a:pt x="0" y="233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65568" y="366720"/>
            <a:ext cx="3645396" cy="7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  <a:spcBef>
                <a:spcPct val="0"/>
              </a:spcBef>
            </a:pPr>
            <a:r>
              <a:rPr lang="en-US" b="true" sz="4685" spc="23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original csv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5600"/>
            <a:ext cx="5184974" cy="8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0"/>
              </a:lnSpc>
              <a:spcBef>
                <a:spcPct val="0"/>
              </a:spcBef>
            </a:pPr>
            <a:r>
              <a:rPr lang="en-US" b="true" sz="4985" spc="24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40906" y="2586523"/>
            <a:ext cx="15546583" cy="54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2"/>
              </a:lnSpc>
              <a:spcBef>
                <a:spcPct val="0"/>
              </a:spcBef>
            </a:pPr>
            <a:r>
              <a:rPr lang="en-US" sz="3808" spc="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conclude, this project developed an automated redaction framework using NER models to identify and mask sensitive labels and PATE-GAN to generate synthetic data, ensuring data privacy. This approach enhances data security while maintaining usability. In the future, we aim to integrate PATE-GAN directly into the redaction process to replace sensitive text with synthetic data, preserving relationships and context within the text for enhanced usability.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85235" y="4147463"/>
            <a:ext cx="5317530" cy="99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  <a:spcBef>
                <a:spcPct val="0"/>
              </a:spcBef>
            </a:pPr>
            <a:r>
              <a:rPr lang="en-US" b="true" sz="5785" spc="28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4550" y="942975"/>
            <a:ext cx="6065044" cy="8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b="true" sz="4885" spc="24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1518" y="3225454"/>
            <a:ext cx="16744964" cy="450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25"/>
              </a:lnSpc>
              <a:spcBef>
                <a:spcPct val="0"/>
              </a:spcBef>
            </a:pPr>
            <a:r>
              <a:rPr lang="en-US" b="true" sz="4086" spc="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redaction</a:t>
            </a:r>
            <a:r>
              <a:rPr lang="en-US" sz="4086" spc="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crucial technology for protecting sensitive information in various industries, particularly in </a:t>
            </a:r>
            <a:r>
              <a:rPr lang="en-US" b="true" sz="4086" spc="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healthcare</a:t>
            </a:r>
            <a:r>
              <a:rPr lang="en-US" sz="4086" spc="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4086" spc="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legal</a:t>
            </a:r>
            <a:r>
              <a:rPr lang="en-US" sz="4086" spc="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4086" spc="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media and publishing</a:t>
            </a:r>
            <a:r>
              <a:rPr lang="en-US" sz="4086" spc="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sectors. By leveraging advanced techniques like </a:t>
            </a:r>
            <a:r>
              <a:rPr lang="en-US" b="true" sz="4086" spc="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natural language processing</a:t>
            </a:r>
            <a:r>
              <a:rPr lang="en-US" sz="4086" spc="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(NLP) and </a:t>
            </a:r>
            <a:r>
              <a:rPr lang="en-US" b="true" sz="4086" spc="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  <a:r>
              <a:rPr lang="en-US" sz="4086" spc="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automated redaction enables the efficient identification and removal of confidential data from documents.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631" y="942975"/>
            <a:ext cx="9406756" cy="8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b="true" sz="4885" spc="24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28679"/>
            <a:ext cx="15678084" cy="6676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4"/>
              </a:lnSpc>
              <a:spcBef>
                <a:spcPct val="0"/>
              </a:spcBef>
            </a:pP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-US" b="true" sz="3760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RE-DACT"</a:t>
            </a: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sophisticated machine learning-based redaction tool that ensures the secure handling of </a:t>
            </a:r>
            <a:r>
              <a:rPr lang="en-US" b="true" sz="3760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sensitive information</a:t>
            </a: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across various formats, including text files, PDFs, CSVs, and Word documents. Utilizing advanced </a:t>
            </a:r>
            <a:r>
              <a:rPr lang="en-US" b="true" sz="3760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natural language processing</a:t>
            </a: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3760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(NLP)</a:t>
            </a: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deep learning models, and the </a:t>
            </a:r>
            <a:r>
              <a:rPr lang="en-US" b="true" sz="3760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Pategan model</a:t>
            </a: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generating synthetic text, it efficiently identifies and redacts sensitive data, such as </a:t>
            </a:r>
            <a:r>
              <a:rPr lang="en-US" b="true" sz="3760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 identifiers</a:t>
            </a:r>
            <a:r>
              <a:rPr lang="en-US" sz="3760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while preserving the structure and coherence of the original content. This enables enhanced privacy protection while maintaining the usability of the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4284" y="-429528"/>
            <a:ext cx="3153716" cy="3710254"/>
          </a:xfrm>
          <a:custGeom>
            <a:avLst/>
            <a:gdLst/>
            <a:ahLst/>
            <a:cxnLst/>
            <a:rect r="r" b="b" t="t" l="l"/>
            <a:pathLst>
              <a:path h="3710254" w="3153716">
                <a:moveTo>
                  <a:pt x="0" y="0"/>
                </a:moveTo>
                <a:lnTo>
                  <a:pt x="3153716" y="0"/>
                </a:lnTo>
                <a:lnTo>
                  <a:pt x="3153716" y="3710253"/>
                </a:lnTo>
                <a:lnTo>
                  <a:pt x="0" y="3710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9003" y="6347783"/>
            <a:ext cx="8488317" cy="3607897"/>
          </a:xfrm>
          <a:custGeom>
            <a:avLst/>
            <a:gdLst/>
            <a:ahLst/>
            <a:cxnLst/>
            <a:rect r="r" b="b" t="t" l="l"/>
            <a:pathLst>
              <a:path h="3607897" w="8488317">
                <a:moveTo>
                  <a:pt x="0" y="0"/>
                </a:moveTo>
                <a:lnTo>
                  <a:pt x="8488318" y="0"/>
                </a:lnTo>
                <a:lnTo>
                  <a:pt x="8488318" y="3607897"/>
                </a:lnTo>
                <a:lnTo>
                  <a:pt x="0" y="3607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14" t="-11283" r="-8715" b="-2767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66206" y="194066"/>
            <a:ext cx="6225251" cy="2451845"/>
          </a:xfrm>
          <a:custGeom>
            <a:avLst/>
            <a:gdLst/>
            <a:ahLst/>
            <a:cxnLst/>
            <a:rect r="r" b="b" t="t" l="l"/>
            <a:pathLst>
              <a:path h="2451845" w="6225251">
                <a:moveTo>
                  <a:pt x="0" y="0"/>
                </a:moveTo>
                <a:lnTo>
                  <a:pt x="6225251" y="0"/>
                </a:lnTo>
                <a:lnTo>
                  <a:pt x="6225251" y="2451845"/>
                </a:lnTo>
                <a:lnTo>
                  <a:pt x="0" y="245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55735" y="7395908"/>
            <a:ext cx="3053727" cy="199880"/>
          </a:xfrm>
          <a:custGeom>
            <a:avLst/>
            <a:gdLst/>
            <a:ahLst/>
            <a:cxnLst/>
            <a:rect r="r" b="b" t="t" l="l"/>
            <a:pathLst>
              <a:path h="199880" w="3053727">
                <a:moveTo>
                  <a:pt x="0" y="0"/>
                </a:moveTo>
                <a:lnTo>
                  <a:pt x="3053727" y="0"/>
                </a:lnTo>
                <a:lnTo>
                  <a:pt x="3053727" y="199880"/>
                </a:lnTo>
                <a:lnTo>
                  <a:pt x="0" y="19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2995" y="8234042"/>
            <a:ext cx="2547146" cy="166722"/>
          </a:xfrm>
          <a:custGeom>
            <a:avLst/>
            <a:gdLst/>
            <a:ahLst/>
            <a:cxnLst/>
            <a:rect r="r" b="b" t="t" l="l"/>
            <a:pathLst>
              <a:path h="166722" w="2547146">
                <a:moveTo>
                  <a:pt x="0" y="0"/>
                </a:moveTo>
                <a:lnTo>
                  <a:pt x="2547146" y="0"/>
                </a:lnTo>
                <a:lnTo>
                  <a:pt x="2547146" y="166722"/>
                </a:lnTo>
                <a:lnTo>
                  <a:pt x="0" y="16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03443" y="9676834"/>
            <a:ext cx="4260143" cy="278846"/>
          </a:xfrm>
          <a:custGeom>
            <a:avLst/>
            <a:gdLst/>
            <a:ahLst/>
            <a:cxnLst/>
            <a:rect r="r" b="b" t="t" l="l"/>
            <a:pathLst>
              <a:path h="278846" w="4260143">
                <a:moveTo>
                  <a:pt x="0" y="0"/>
                </a:moveTo>
                <a:lnTo>
                  <a:pt x="4260143" y="0"/>
                </a:lnTo>
                <a:lnTo>
                  <a:pt x="4260143" y="278846"/>
                </a:lnTo>
                <a:lnTo>
                  <a:pt x="0" y="278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7658" y="3357782"/>
            <a:ext cx="3564940" cy="2278129"/>
          </a:xfrm>
          <a:custGeom>
            <a:avLst/>
            <a:gdLst/>
            <a:ahLst/>
            <a:cxnLst/>
            <a:rect r="r" b="b" t="t" l="l"/>
            <a:pathLst>
              <a:path h="2278129" w="3564940">
                <a:moveTo>
                  <a:pt x="0" y="0"/>
                </a:moveTo>
                <a:lnTo>
                  <a:pt x="3564940" y="0"/>
                </a:lnTo>
                <a:lnTo>
                  <a:pt x="3564940" y="2278129"/>
                </a:lnTo>
                <a:lnTo>
                  <a:pt x="0" y="2278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4727" t="-105273" r="-12283" b="-6880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06217" y="3280725"/>
            <a:ext cx="3853083" cy="2866475"/>
          </a:xfrm>
          <a:custGeom>
            <a:avLst/>
            <a:gdLst/>
            <a:ahLst/>
            <a:cxnLst/>
            <a:rect r="r" b="b" t="t" l="l"/>
            <a:pathLst>
              <a:path h="2866475" w="3853083">
                <a:moveTo>
                  <a:pt x="0" y="0"/>
                </a:moveTo>
                <a:lnTo>
                  <a:pt x="3853083" y="0"/>
                </a:lnTo>
                <a:lnTo>
                  <a:pt x="3853083" y="2866475"/>
                </a:lnTo>
                <a:lnTo>
                  <a:pt x="0" y="286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4910" t="-25130" r="-42736" b="-15142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53648" y="769943"/>
            <a:ext cx="6115943" cy="8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b="true" sz="4885" spc="24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BUSINESS CASES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1359" y="2566546"/>
            <a:ext cx="6609755" cy="61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8617" indent="-499309" lvl="1">
              <a:lnSpc>
                <a:spcPts val="7030"/>
              </a:lnSpc>
              <a:buFont typeface="Arial"/>
              <a:buChar char="•"/>
            </a:pPr>
            <a:r>
              <a:rPr lang="en-US" sz="4625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Healthcare</a:t>
            </a:r>
          </a:p>
          <a:p>
            <a:pPr algn="just" marL="998617" indent="-499309" lvl="1">
              <a:lnSpc>
                <a:spcPts val="7030"/>
              </a:lnSpc>
              <a:buFont typeface="Arial"/>
              <a:buChar char="•"/>
            </a:pPr>
            <a:r>
              <a:rPr lang="en-US" sz="4625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Legal Sector</a:t>
            </a:r>
          </a:p>
          <a:p>
            <a:pPr algn="just" marL="998617" indent="-499309" lvl="1">
              <a:lnSpc>
                <a:spcPts val="7030"/>
              </a:lnSpc>
              <a:buFont typeface="Arial"/>
              <a:buChar char="•"/>
            </a:pPr>
            <a:r>
              <a:rPr lang="en-US" sz="4625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Financial Services</a:t>
            </a:r>
          </a:p>
          <a:p>
            <a:pPr algn="just" marL="998617" indent="-499309" lvl="1">
              <a:lnSpc>
                <a:spcPts val="7030"/>
              </a:lnSpc>
              <a:buFont typeface="Arial"/>
              <a:buChar char="•"/>
            </a:pPr>
            <a:r>
              <a:rPr lang="en-US" sz="4625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Government</a:t>
            </a:r>
          </a:p>
          <a:p>
            <a:pPr algn="just" marL="998617" indent="-499309" lvl="1">
              <a:lnSpc>
                <a:spcPts val="7030"/>
              </a:lnSpc>
              <a:buFont typeface="Arial"/>
              <a:buChar char="•"/>
            </a:pPr>
            <a:r>
              <a:rPr lang="en-US" sz="4625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</a:t>
            </a:r>
          </a:p>
          <a:p>
            <a:pPr algn="just" marL="998617" indent="-499309" lvl="1">
              <a:lnSpc>
                <a:spcPts val="7030"/>
              </a:lnSpc>
              <a:buFont typeface="Arial"/>
              <a:buChar char="•"/>
            </a:pPr>
            <a:r>
              <a:rPr lang="en-US" sz="4625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Media &amp; Publishing</a:t>
            </a:r>
          </a:p>
          <a:p>
            <a:pPr algn="just">
              <a:lnSpc>
                <a:spcPts val="703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7926" y="3929528"/>
            <a:ext cx="2411769" cy="2646660"/>
          </a:xfrm>
          <a:custGeom>
            <a:avLst/>
            <a:gdLst/>
            <a:ahLst/>
            <a:cxnLst/>
            <a:rect r="r" b="b" t="t" l="l"/>
            <a:pathLst>
              <a:path h="2646660" w="2411769">
                <a:moveTo>
                  <a:pt x="0" y="0"/>
                </a:moveTo>
                <a:lnTo>
                  <a:pt x="2411769" y="0"/>
                </a:lnTo>
                <a:lnTo>
                  <a:pt x="2411769" y="2646660"/>
                </a:lnTo>
                <a:lnTo>
                  <a:pt x="0" y="2646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89130" y="904830"/>
            <a:ext cx="2394274" cy="2394274"/>
          </a:xfrm>
          <a:custGeom>
            <a:avLst/>
            <a:gdLst/>
            <a:ahLst/>
            <a:cxnLst/>
            <a:rect r="r" b="b" t="t" l="l"/>
            <a:pathLst>
              <a:path h="2394274" w="2394274">
                <a:moveTo>
                  <a:pt x="0" y="0"/>
                </a:moveTo>
                <a:lnTo>
                  <a:pt x="2394274" y="0"/>
                </a:lnTo>
                <a:lnTo>
                  <a:pt x="2394274" y="2394274"/>
                </a:lnTo>
                <a:lnTo>
                  <a:pt x="0" y="2394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157303" y="6736312"/>
            <a:ext cx="2831817" cy="2378356"/>
          </a:xfrm>
          <a:custGeom>
            <a:avLst/>
            <a:gdLst/>
            <a:ahLst/>
            <a:cxnLst/>
            <a:rect r="r" b="b" t="t" l="l"/>
            <a:pathLst>
              <a:path h="2378356" w="2831817">
                <a:moveTo>
                  <a:pt x="0" y="0"/>
                </a:moveTo>
                <a:lnTo>
                  <a:pt x="2831817" y="0"/>
                </a:lnTo>
                <a:lnTo>
                  <a:pt x="2831817" y="2378356"/>
                </a:lnTo>
                <a:lnTo>
                  <a:pt x="0" y="2378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217585" y="3929528"/>
            <a:ext cx="2439577" cy="2439577"/>
          </a:xfrm>
          <a:custGeom>
            <a:avLst/>
            <a:gdLst/>
            <a:ahLst/>
            <a:cxnLst/>
            <a:rect r="r" b="b" t="t" l="l"/>
            <a:pathLst>
              <a:path h="2439577" w="2439577">
                <a:moveTo>
                  <a:pt x="0" y="0"/>
                </a:moveTo>
                <a:lnTo>
                  <a:pt x="2439577" y="0"/>
                </a:lnTo>
                <a:lnTo>
                  <a:pt x="2439577" y="2439577"/>
                </a:lnTo>
                <a:lnTo>
                  <a:pt x="0" y="2439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289130" y="3869428"/>
            <a:ext cx="2394274" cy="2559777"/>
          </a:xfrm>
          <a:custGeom>
            <a:avLst/>
            <a:gdLst/>
            <a:ahLst/>
            <a:cxnLst/>
            <a:rect r="r" b="b" t="t" l="l"/>
            <a:pathLst>
              <a:path h="2559777" w="2394274">
                <a:moveTo>
                  <a:pt x="0" y="0"/>
                </a:moveTo>
                <a:lnTo>
                  <a:pt x="2394274" y="0"/>
                </a:lnTo>
                <a:lnTo>
                  <a:pt x="2394274" y="2559777"/>
                </a:lnTo>
                <a:lnTo>
                  <a:pt x="0" y="255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69352" y="6856518"/>
            <a:ext cx="4032412" cy="2258151"/>
          </a:xfrm>
          <a:custGeom>
            <a:avLst/>
            <a:gdLst/>
            <a:ahLst/>
            <a:cxnLst/>
            <a:rect r="r" b="b" t="t" l="l"/>
            <a:pathLst>
              <a:path h="2258151" w="4032412">
                <a:moveTo>
                  <a:pt x="0" y="0"/>
                </a:moveTo>
                <a:lnTo>
                  <a:pt x="4032412" y="0"/>
                </a:lnTo>
                <a:lnTo>
                  <a:pt x="4032412" y="2258150"/>
                </a:lnTo>
                <a:lnTo>
                  <a:pt x="0" y="2258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5402" y="904830"/>
            <a:ext cx="4387470" cy="2365792"/>
          </a:xfrm>
          <a:custGeom>
            <a:avLst/>
            <a:gdLst/>
            <a:ahLst/>
            <a:cxnLst/>
            <a:rect r="r" b="b" t="t" l="l"/>
            <a:pathLst>
              <a:path h="2365792" w="4387470">
                <a:moveTo>
                  <a:pt x="0" y="0"/>
                </a:moveTo>
                <a:lnTo>
                  <a:pt x="4387470" y="0"/>
                </a:lnTo>
                <a:lnTo>
                  <a:pt x="4387470" y="2365792"/>
                </a:lnTo>
                <a:lnTo>
                  <a:pt x="0" y="2365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97671" y="771480"/>
            <a:ext cx="8670255" cy="8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  <a:spcBef>
                <a:spcPct val="0"/>
              </a:spcBef>
            </a:pPr>
            <a:r>
              <a:rPr lang="en-US" b="true" sz="4925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TECHNOLOGY   STACK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5079" y="2315878"/>
            <a:ext cx="7180492" cy="717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DeBERTa model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PATE-GAN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PyPDF2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Streamlit(UI)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NumPy and Pandas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</a:p>
          <a:p>
            <a:pPr algn="l" marL="999127" indent="-499564" lvl="1">
              <a:lnSpc>
                <a:spcPts val="5692"/>
              </a:lnSpc>
              <a:buFont typeface="Arial"/>
              <a:buChar char="•"/>
            </a:pPr>
            <a:r>
              <a:rPr lang="en-US" sz="4627" spc="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</a:p>
          <a:p>
            <a:pPr algn="l">
              <a:lnSpc>
                <a:spcPts val="56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1552"/>
            <a:ext cx="9215300" cy="10378552"/>
          </a:xfrm>
          <a:custGeom>
            <a:avLst/>
            <a:gdLst/>
            <a:ahLst/>
            <a:cxnLst/>
            <a:rect r="r" b="b" t="t" l="l"/>
            <a:pathLst>
              <a:path h="10378552" w="9215300">
                <a:moveTo>
                  <a:pt x="0" y="0"/>
                </a:moveTo>
                <a:lnTo>
                  <a:pt x="9215300" y="0"/>
                </a:lnTo>
                <a:lnTo>
                  <a:pt x="9215300" y="10378552"/>
                </a:lnTo>
                <a:lnTo>
                  <a:pt x="0" y="1037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4" r="0" b="-756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602120" y="398600"/>
            <a:ext cx="8017006" cy="172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5"/>
              </a:lnSpc>
              <a:spcBef>
                <a:spcPct val="0"/>
              </a:spcBef>
            </a:pPr>
            <a:r>
              <a:rPr lang="en-US" b="true" sz="4932" spc="217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ARCHITECTURE  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15300" y="2780931"/>
            <a:ext cx="8790645" cy="68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904" indent="-388952" lvl="1">
              <a:lnSpc>
                <a:spcPts val="5404"/>
              </a:lnSpc>
              <a:buFont typeface="Arial"/>
              <a:buChar char="•"/>
            </a:pPr>
            <a:r>
              <a:rPr lang="en-US" b="true" sz="3603">
                <a:solidFill>
                  <a:srgbClr val="2B2C3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</a:t>
            </a:r>
            <a:r>
              <a:rPr lang="en-US" sz="3603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 : end user interaction        </a:t>
            </a:r>
          </a:p>
          <a:p>
            <a:pPr algn="l" marL="777904" indent="-388952" lvl="1">
              <a:lnSpc>
                <a:spcPts val="5404"/>
              </a:lnSpc>
              <a:buFont typeface="Arial"/>
              <a:buChar char="•"/>
            </a:pPr>
            <a:r>
              <a:rPr lang="en-US" b="true" sz="3603">
                <a:solidFill>
                  <a:srgbClr val="2B2C30"/>
                </a:solidFill>
                <a:latin typeface="Poppins Bold"/>
                <a:ea typeface="Poppins Bold"/>
                <a:cs typeface="Poppins Bold"/>
                <a:sym typeface="Poppins Bold"/>
              </a:rPr>
              <a:t>Middleware</a:t>
            </a:r>
            <a:r>
              <a:rPr lang="en-US" sz="3603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 : to process .txt, .docx,.pdf .csv files</a:t>
            </a:r>
          </a:p>
          <a:p>
            <a:pPr algn="l" marL="777904" indent="-388952" lvl="1">
              <a:lnSpc>
                <a:spcPts val="5404"/>
              </a:lnSpc>
              <a:buFont typeface="Arial"/>
              <a:buChar char="•"/>
            </a:pPr>
            <a:r>
              <a:rPr lang="en-US" b="true" sz="3603">
                <a:solidFill>
                  <a:srgbClr val="2B2C3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</a:t>
            </a:r>
            <a:r>
              <a:rPr lang="en-US" sz="3603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b="true" sz="3603">
                <a:solidFill>
                  <a:srgbClr val="2B2C30"/>
                </a:solidFill>
                <a:latin typeface="Poppins Bold"/>
                <a:ea typeface="Poppins Bold"/>
                <a:cs typeface="Poppins Bold"/>
                <a:sym typeface="Poppins Bold"/>
              </a:rPr>
              <a:t>NER</a:t>
            </a:r>
            <a:r>
              <a:rPr lang="en-US" sz="3603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 model for identifying and masking data and </a:t>
            </a:r>
            <a:r>
              <a:rPr lang="en-US" b="true" sz="3603">
                <a:solidFill>
                  <a:srgbClr val="2B2C30"/>
                </a:solidFill>
                <a:latin typeface="Poppins Bold"/>
                <a:ea typeface="Poppins Bold"/>
                <a:cs typeface="Poppins Bold"/>
                <a:sym typeface="Poppins Bold"/>
              </a:rPr>
              <a:t>PATE GAN</a:t>
            </a:r>
            <a:r>
              <a:rPr lang="en-US" sz="3603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 model for generating synthetic data.</a:t>
            </a:r>
          </a:p>
          <a:p>
            <a:pPr algn="l" marL="777904" indent="-388952" lvl="1">
              <a:lnSpc>
                <a:spcPts val="5404"/>
              </a:lnSpc>
              <a:buFont typeface="Arial"/>
              <a:buChar char="•"/>
            </a:pPr>
            <a:r>
              <a:rPr lang="en-US" b="true" sz="3603">
                <a:solidFill>
                  <a:srgbClr val="2B2C30"/>
                </a:solidFill>
                <a:latin typeface="Poppins Bold"/>
                <a:ea typeface="Poppins Bold"/>
                <a:cs typeface="Poppins Bold"/>
                <a:sym typeface="Poppins Bold"/>
              </a:rPr>
              <a:t>Temporary Storage </a:t>
            </a:r>
            <a:r>
              <a:rPr lang="en-US" sz="3603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:store details, uploaded and redacted files.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445" y="-340402"/>
            <a:ext cx="7168283" cy="10967805"/>
          </a:xfrm>
          <a:custGeom>
            <a:avLst/>
            <a:gdLst/>
            <a:ahLst/>
            <a:cxnLst/>
            <a:rect r="r" b="b" t="t" l="l"/>
            <a:pathLst>
              <a:path h="10967805" w="7168283">
                <a:moveTo>
                  <a:pt x="0" y="0"/>
                </a:moveTo>
                <a:lnTo>
                  <a:pt x="7168283" y="0"/>
                </a:lnTo>
                <a:lnTo>
                  <a:pt x="7168283" y="10967804"/>
                </a:lnTo>
                <a:lnTo>
                  <a:pt x="0" y="1096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1" r="0" b="-96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78929" y="673416"/>
            <a:ext cx="6893733" cy="172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7"/>
              </a:lnSpc>
              <a:spcBef>
                <a:spcPct val="0"/>
              </a:spcBef>
            </a:pPr>
            <a:r>
              <a:rPr lang="en-US" b="true" sz="4934" spc="24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DATA FLOW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8929" y="2769738"/>
            <a:ext cx="7165017" cy="648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b="true" sz="3669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3669" spc="1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edaction process: </a:t>
            </a:r>
          </a:p>
          <a:p>
            <a:pPr algn="ctr">
              <a:lnSpc>
                <a:spcPts val="5137"/>
              </a:lnSpc>
              <a:spcBef>
                <a:spcPct val="0"/>
              </a:spcBef>
            </a:pPr>
            <a:r>
              <a:rPr lang="en-US" sz="3669" spc="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upload a document, set redaction preferences, and parse input. The redaction module identifies sensitive data using NER, either masking it or generating synthetic data via a GAN model. The processed text is exported as an output file.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223" y="2450531"/>
            <a:ext cx="9573182" cy="6350318"/>
          </a:xfrm>
          <a:custGeom>
            <a:avLst/>
            <a:gdLst/>
            <a:ahLst/>
            <a:cxnLst/>
            <a:rect r="r" b="b" t="t" l="l"/>
            <a:pathLst>
              <a:path h="6350318" w="9573182">
                <a:moveTo>
                  <a:pt x="0" y="0"/>
                </a:moveTo>
                <a:lnTo>
                  <a:pt x="9573183" y="0"/>
                </a:lnTo>
                <a:lnTo>
                  <a:pt x="9573183" y="6350318"/>
                </a:lnTo>
                <a:lnTo>
                  <a:pt x="0" y="635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5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07615" y="2003970"/>
            <a:ext cx="8180385" cy="7053017"/>
          </a:xfrm>
          <a:custGeom>
            <a:avLst/>
            <a:gdLst/>
            <a:ahLst/>
            <a:cxnLst/>
            <a:rect r="r" b="b" t="t" l="l"/>
            <a:pathLst>
              <a:path h="7053017" w="8180385">
                <a:moveTo>
                  <a:pt x="0" y="0"/>
                </a:moveTo>
                <a:lnTo>
                  <a:pt x="8180385" y="0"/>
                </a:lnTo>
                <a:lnTo>
                  <a:pt x="8180385" y="7053017"/>
                </a:lnTo>
                <a:lnTo>
                  <a:pt x="0" y="705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12" r="0" b="-2812"/>
            </a:stretch>
          </a:blipFill>
          <a:ln w="38100" cap="sq">
            <a:solidFill>
              <a:srgbClr val="2B2C3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14750" y="585662"/>
            <a:ext cx="8511043" cy="8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b="true" sz="5264" spc="26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USER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8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944" y="1759245"/>
            <a:ext cx="7977718" cy="7499055"/>
          </a:xfrm>
          <a:custGeom>
            <a:avLst/>
            <a:gdLst/>
            <a:ahLst/>
            <a:cxnLst/>
            <a:rect r="r" b="b" t="t" l="l"/>
            <a:pathLst>
              <a:path h="7499055" w="7977718">
                <a:moveTo>
                  <a:pt x="0" y="0"/>
                </a:moveTo>
                <a:lnTo>
                  <a:pt x="7977718" y="0"/>
                </a:lnTo>
                <a:lnTo>
                  <a:pt x="7977718" y="7499055"/>
                </a:lnTo>
                <a:lnTo>
                  <a:pt x="0" y="749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75140" y="4677634"/>
            <a:ext cx="9569035" cy="4580666"/>
          </a:xfrm>
          <a:custGeom>
            <a:avLst/>
            <a:gdLst/>
            <a:ahLst/>
            <a:cxnLst/>
            <a:rect r="r" b="b" t="t" l="l"/>
            <a:pathLst>
              <a:path h="4580666" w="9569035">
                <a:moveTo>
                  <a:pt x="0" y="0"/>
                </a:moveTo>
                <a:lnTo>
                  <a:pt x="9569035" y="0"/>
                </a:lnTo>
                <a:lnTo>
                  <a:pt x="9569035" y="4580666"/>
                </a:lnTo>
                <a:lnTo>
                  <a:pt x="0" y="4580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8761283" y="1474487"/>
            <a:ext cx="2684959" cy="50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b="true" sz="2986" spc="14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Original PDF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816402">
            <a:off x="8752875" y="1928147"/>
            <a:ext cx="1177004" cy="1821283"/>
          </a:xfrm>
          <a:custGeom>
            <a:avLst/>
            <a:gdLst/>
            <a:ahLst/>
            <a:cxnLst/>
            <a:rect r="r" b="b" t="t" l="l"/>
            <a:pathLst>
              <a:path h="1821283" w="1177004">
                <a:moveTo>
                  <a:pt x="0" y="0"/>
                </a:moveTo>
                <a:lnTo>
                  <a:pt x="1177004" y="0"/>
                </a:lnTo>
                <a:lnTo>
                  <a:pt x="1177004" y="1821283"/>
                </a:lnTo>
                <a:lnTo>
                  <a:pt x="0" y="1821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0120">
            <a:off x="16410847" y="3122959"/>
            <a:ext cx="1032663" cy="1597931"/>
          </a:xfrm>
          <a:custGeom>
            <a:avLst/>
            <a:gdLst/>
            <a:ahLst/>
            <a:cxnLst/>
            <a:rect r="r" b="b" t="t" l="l"/>
            <a:pathLst>
              <a:path h="1597931" w="1032663">
                <a:moveTo>
                  <a:pt x="0" y="0"/>
                </a:moveTo>
                <a:lnTo>
                  <a:pt x="1032663" y="0"/>
                </a:lnTo>
                <a:lnTo>
                  <a:pt x="1032663" y="1597931"/>
                </a:lnTo>
                <a:lnTo>
                  <a:pt x="0" y="1597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7944" y="336709"/>
            <a:ext cx="8237195" cy="7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  <a:spcBef>
                <a:spcPct val="0"/>
              </a:spcBef>
            </a:pPr>
            <a:r>
              <a:rPr lang="en-US" b="true" sz="4685" spc="23">
                <a:solidFill>
                  <a:srgbClr val="004AA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REDACTION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38022" y="3357383"/>
            <a:ext cx="3375680" cy="5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  <a:spcBef>
                <a:spcPct val="0"/>
              </a:spcBef>
            </a:pPr>
            <a:r>
              <a:rPr lang="en-US" b="true" sz="3323" spc="16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Masked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DAGYVR9sUq0</dc:identifier>
  <dcterms:modified xsi:type="dcterms:W3CDTF">2011-08-01T06:04:30Z</dcterms:modified>
  <cp:revision>1</cp:revision>
  <dc:title>Redact Mile Stone 2</dc:title>
</cp:coreProperties>
</file>